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340" r:id="rId3"/>
    <p:sldId id="361" r:id="rId4"/>
    <p:sldId id="362" r:id="rId5"/>
    <p:sldId id="290" r:id="rId6"/>
    <p:sldId id="307" r:id="rId7"/>
    <p:sldId id="368" r:id="rId8"/>
    <p:sldId id="309" r:id="rId9"/>
    <p:sldId id="367" r:id="rId10"/>
    <p:sldId id="369" r:id="rId11"/>
    <p:sldId id="374" r:id="rId12"/>
    <p:sldId id="341" r:id="rId13"/>
    <p:sldId id="314" r:id="rId14"/>
    <p:sldId id="315" r:id="rId15"/>
    <p:sldId id="316" r:id="rId16"/>
    <p:sldId id="317" r:id="rId17"/>
    <p:sldId id="351" r:id="rId18"/>
    <p:sldId id="318" r:id="rId19"/>
    <p:sldId id="321" r:id="rId20"/>
    <p:sldId id="323" r:id="rId21"/>
    <p:sldId id="331" r:id="rId22"/>
    <p:sldId id="342" r:id="rId23"/>
    <p:sldId id="353" r:id="rId24"/>
    <p:sldId id="298" r:id="rId25"/>
    <p:sldId id="335" r:id="rId26"/>
    <p:sldId id="336" r:id="rId27"/>
    <p:sldId id="338" r:id="rId28"/>
    <p:sldId id="355" r:id="rId29"/>
    <p:sldId id="359" r:id="rId30"/>
    <p:sldId id="358" r:id="rId31"/>
    <p:sldId id="357" r:id="rId32"/>
    <p:sldId id="363" r:id="rId33"/>
    <p:sldId id="364" r:id="rId34"/>
    <p:sldId id="375" r:id="rId35"/>
    <p:sldId id="376" r:id="rId36"/>
    <p:sldId id="365" r:id="rId37"/>
    <p:sldId id="366" r:id="rId38"/>
    <p:sldId id="377" r:id="rId39"/>
    <p:sldId id="343" r:id="rId40"/>
    <p:sldId id="352" r:id="rId41"/>
    <p:sldId id="380" r:id="rId42"/>
    <p:sldId id="373" r:id="rId43"/>
    <p:sldId id="370" r:id="rId44"/>
    <p:sldId id="326" r:id="rId45"/>
    <p:sldId id="347" r:id="rId46"/>
    <p:sldId id="348" r:id="rId47"/>
    <p:sldId id="349" r:id="rId48"/>
  </p:sldIdLst>
  <p:sldSz cx="9144000" cy="6858000" type="screen4x3"/>
  <p:notesSz cx="6858000" cy="9144000"/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1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 horzBarState="maximized">
    <p:restoredLeft sz="34580" autoAdjust="0"/>
    <p:restoredTop sz="86410" autoAdjust="0"/>
  </p:normalViewPr>
  <p:slideViewPr>
    <p:cSldViewPr snapToGrid="0">
      <p:cViewPr varScale="1">
        <p:scale>
          <a:sx n="72" d="100"/>
          <a:sy n="72" d="100"/>
        </p:scale>
        <p:origin x="5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61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59156-94F8-4275-BA94-EA3FCCBC9C3E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A99A3-A43C-47AF-B46C-03A60F5BB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17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A99A3-A43C-47AF-B46C-03A60F5BBDB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41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A99A3-A43C-47AF-B46C-03A60F5BBDB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1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A99A3-A43C-47AF-B46C-03A60F5BBDB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97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A99A3-A43C-47AF-B46C-03A60F5BBDB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95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500" b="1" dirty="0" smtClean="0"/>
              <a:t>Add descriptions from APEX Training</a:t>
            </a:r>
            <a:r>
              <a:rPr lang="en-US" sz="3500" b="1" baseline="0" dirty="0" smtClean="0"/>
              <a:t> Manual</a:t>
            </a:r>
            <a:endParaRPr lang="en-US" sz="35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A99A3-A43C-47AF-B46C-03A60F5BBDB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67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8588"/>
            <a:ext cx="7772400" cy="2387600"/>
          </a:xfrm>
        </p:spPr>
        <p:txBody>
          <a:bodyPr anchor="b"/>
          <a:lstStyle>
            <a:lvl1pPr algn="ctr">
              <a:defRPr sz="4400">
                <a:solidFill>
                  <a:srgbClr val="E21E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516441"/>
            <a:ext cx="6858000" cy="1655762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9FCF57FE-4A0A-45ED-A208-44D2233080E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54"/>
          <a:stretch/>
        </p:blipFill>
        <p:spPr>
          <a:xfrm>
            <a:off x="0" y="0"/>
            <a:ext cx="9144000" cy="177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11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0"/>
            <a:ext cx="7886700" cy="86214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402" y="992777"/>
            <a:ext cx="7783834" cy="482064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9465" y="5992813"/>
            <a:ext cx="2057400" cy="365125"/>
          </a:xfrm>
        </p:spPr>
        <p:txBody>
          <a:bodyPr/>
          <a:lstStyle>
            <a:lvl1pPr>
              <a:defRPr sz="1000"/>
            </a:lvl1pPr>
          </a:lstStyle>
          <a:p>
            <a:fld id="{9FCF57FE-4A0A-45ED-A208-44D2233080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72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98229"/>
            <a:ext cx="7886700" cy="2852737"/>
          </a:xfrm>
        </p:spPr>
        <p:txBody>
          <a:bodyPr anchor="b">
            <a:normAutofit/>
          </a:bodyPr>
          <a:lstStyle>
            <a:lvl1pPr>
              <a:defRPr sz="5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57FE-4A0A-45ED-A208-44D2233080E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54"/>
          <a:stretch/>
        </p:blipFill>
        <p:spPr>
          <a:xfrm>
            <a:off x="0" y="10759"/>
            <a:ext cx="9144000" cy="177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2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785" y="245200"/>
            <a:ext cx="7822154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5785" y="1667435"/>
            <a:ext cx="3886200" cy="45095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1739" y="1667435"/>
            <a:ext cx="3886200" cy="4509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57FE-4A0A-45ED-A208-44D2233080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72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824" y="193002"/>
            <a:ext cx="7881840" cy="86509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259" y="1188721"/>
            <a:ext cx="3868340" cy="41578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7259" y="1695887"/>
            <a:ext cx="3868340" cy="36845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2324" y="1188721"/>
            <a:ext cx="3887391" cy="426542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2324" y="1690569"/>
            <a:ext cx="3887391" cy="36845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9FCF57FE-4A0A-45ED-A208-44D2233080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7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481" y="191416"/>
            <a:ext cx="7886700" cy="77523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57FE-4A0A-45ED-A208-44D2233080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28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57FE-4A0A-45ED-A208-44D2233080E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49"/>
          <a:stretch/>
        </p:blipFill>
        <p:spPr>
          <a:xfrm>
            <a:off x="6686550" y="6319872"/>
            <a:ext cx="1828800" cy="4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96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5785" y="36353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887" y="1825625"/>
            <a:ext cx="77838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ithos Pro Regular" panose="04020505030E02020A04" pitchFamily="82" charset="0"/>
              </a:defRPr>
            </a:lvl1pPr>
          </a:lstStyle>
          <a:p>
            <a:fld id="{9FCF57FE-4A0A-45ED-A208-44D2233080E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42"/>
          <a:stretch/>
        </p:blipFill>
        <p:spPr>
          <a:xfrm>
            <a:off x="-4485" y="0"/>
            <a:ext cx="1413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4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ithos Pro Regular" panose="04020505030E02020A04" pitchFamily="8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2800" kern="1200">
          <a:solidFill>
            <a:schemeClr val="tx1"/>
          </a:solidFill>
          <a:latin typeface="Lithos Pro Regular" panose="04020505030E02020A04" pitchFamily="8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ithos Pro Regular" panose="04020505030E02020A04" pitchFamily="8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ithos Pro Regular" panose="04020505030E02020A04" pitchFamily="8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ithos Pro Regular" panose="04020505030E02020A04" pitchFamily="8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ithos Pro Regular" panose="04020505030E02020A04" pitchFamily="8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0485" y="1692546"/>
            <a:ext cx="7772400" cy="3042078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Champions</a:t>
            </a:r>
            <a:br>
              <a:rPr lang="en-US" sz="6600" b="1" dirty="0" smtClean="0"/>
            </a:br>
            <a:r>
              <a:rPr lang="en-US" sz="6600" b="1" dirty="0" smtClean="0"/>
              <a:t>of</a:t>
            </a:r>
            <a:br>
              <a:rPr lang="en-US" sz="6600" b="1" dirty="0" smtClean="0"/>
            </a:br>
            <a:r>
              <a:rPr lang="en-US" sz="6600" b="1" dirty="0" smtClean="0"/>
              <a:t>Innovation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868" y="5133322"/>
            <a:ext cx="8441634" cy="129975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Presented By:</a:t>
            </a:r>
          </a:p>
          <a:p>
            <a:pPr algn="l">
              <a:spcBef>
                <a:spcPts val="0"/>
              </a:spcBef>
            </a:pPr>
            <a:r>
              <a:rPr lang="en-US" sz="2400" dirty="0" smtClean="0"/>
              <a:t>                     Dan Holsinger:	Genova Diagnostics</a:t>
            </a:r>
          </a:p>
          <a:p>
            <a:pPr algn="l">
              <a:spcBef>
                <a:spcPts val="0"/>
              </a:spcBef>
            </a:pPr>
            <a:r>
              <a:rPr lang="en-US" sz="2400" dirty="0" smtClean="0"/>
              <a:t>                     Ann Silliman:	SCC / RCM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579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4775" y="2854325"/>
            <a:ext cx="75914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b="1" dirty="0" smtClean="0"/>
              <a:t>Nursing Home Census Module: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Nursing Home Census Module is the application in which all visits awaiting census determination reside.</a:t>
            </a:r>
          </a:p>
          <a:p>
            <a:endParaRPr lang="en-US" dirty="0" smtClean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1300" y="3314700"/>
            <a:ext cx="60960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5263" y="4343400"/>
            <a:ext cx="5019675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6850" y="4332288"/>
            <a:ext cx="9525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64672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Nursing Home Census Worklist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the application is open, the user is presented with a worklist containing all qualified visits from which they can choose the proper assignment.</a:t>
            </a:r>
          </a:p>
          <a:p>
            <a:endParaRPr lang="en-US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4200" y="3033713"/>
            <a:ext cx="59436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9400" y="4765675"/>
            <a:ext cx="16764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en-US" sz="7500" b="1" dirty="0" smtClean="0"/>
              <a:t>Payor Determination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System Parameters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the moment an order enters the SoftA/R system,  the following system parameters can help route the invoice to the correct payor:</a:t>
            </a:r>
          </a:p>
          <a:p>
            <a:pPr lvl="1"/>
            <a:r>
              <a:rPr lang="en-US" sz="2800" dirty="0" smtClean="0"/>
              <a:t>Posting Account</a:t>
            </a:r>
          </a:p>
          <a:p>
            <a:pPr lvl="1"/>
            <a:r>
              <a:rPr lang="en-US" sz="2800" dirty="0" err="1" smtClean="0"/>
              <a:t>PostingVisitPayor</a:t>
            </a:r>
            <a:endParaRPr lang="en-US" sz="2800" dirty="0" smtClean="0"/>
          </a:p>
          <a:p>
            <a:pPr lvl="1"/>
            <a:r>
              <a:rPr lang="en-US" sz="2800" dirty="0" smtClean="0"/>
              <a:t>InvDefaultPayor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646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System Parameter:  </a:t>
            </a:r>
            <a:r>
              <a:rPr lang="en-US" b="1" dirty="0" err="1" smtClean="0"/>
              <a:t>PostingAccount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Parameter Name:  </a:t>
            </a:r>
          </a:p>
          <a:p>
            <a:pPr lvl="1"/>
            <a:r>
              <a:rPr lang="en-US" dirty="0" err="1" smtClean="0"/>
              <a:t>PostingAccount</a:t>
            </a:r>
            <a:endParaRPr lang="en-US" dirty="0" smtClean="0"/>
          </a:p>
          <a:p>
            <a:r>
              <a:rPr lang="en-US" dirty="0" smtClean="0"/>
              <a:t>Parameter Description:  </a:t>
            </a:r>
          </a:p>
          <a:p>
            <a:pPr lvl="1"/>
            <a:r>
              <a:rPr lang="en-US" dirty="0" smtClean="0"/>
              <a:t>Determines the account module (PAM or CAM)  in which visits will be placed when the payor on the visit is empty</a:t>
            </a:r>
          </a:p>
          <a:p>
            <a:r>
              <a:rPr lang="en-US" dirty="0" smtClean="0"/>
              <a:t>Possible Values:  </a:t>
            </a:r>
          </a:p>
          <a:p>
            <a:pPr lvl="1"/>
            <a:r>
              <a:rPr lang="en-US" dirty="0" smtClean="0"/>
              <a:t>0 - If payor empty, always put order into PAM; </a:t>
            </a:r>
          </a:p>
          <a:p>
            <a:pPr lvl="1"/>
            <a:r>
              <a:rPr lang="en-US" dirty="0" smtClean="0"/>
              <a:t>1 - If payor empty and ward defined as client, put order into client account, otherwise put order into PAM.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46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System Parameter:  </a:t>
            </a:r>
            <a:r>
              <a:rPr lang="en-US" b="1" dirty="0" err="1" smtClean="0"/>
              <a:t>PostingVisitPayor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Parameter Name:  </a:t>
            </a:r>
          </a:p>
          <a:p>
            <a:pPr lvl="1"/>
            <a:r>
              <a:rPr lang="en-US" dirty="0" err="1" smtClean="0"/>
              <a:t>PostingVisitPayor</a:t>
            </a:r>
            <a:endParaRPr lang="en-US" dirty="0" smtClean="0"/>
          </a:p>
          <a:p>
            <a:r>
              <a:rPr lang="en-US" dirty="0" smtClean="0"/>
              <a:t>Parameter Description:  </a:t>
            </a:r>
          </a:p>
          <a:p>
            <a:pPr lvl="1"/>
            <a:r>
              <a:rPr lang="en-US" dirty="0" smtClean="0"/>
              <a:t>Determines  from where, the visit primary payor is taken</a:t>
            </a:r>
          </a:p>
          <a:p>
            <a:r>
              <a:rPr lang="en-US" dirty="0" smtClean="0"/>
              <a:t>Possible Values:  </a:t>
            </a:r>
          </a:p>
          <a:p>
            <a:pPr lvl="1"/>
            <a:r>
              <a:rPr lang="en-US" dirty="0" smtClean="0"/>
              <a:t>0 - Take payor from BINS tag, if it's empty - take from order; </a:t>
            </a:r>
          </a:p>
          <a:p>
            <a:pPr lvl="1"/>
            <a:r>
              <a:rPr lang="en-US" dirty="0" smtClean="0"/>
              <a:t>1 - Take payor from order, if it's empty - take from BINS tag; </a:t>
            </a:r>
          </a:p>
          <a:p>
            <a:pPr lvl="1"/>
            <a:r>
              <a:rPr lang="en-US" dirty="0" smtClean="0"/>
              <a:t>2 - Always take payor from order; </a:t>
            </a:r>
          </a:p>
          <a:p>
            <a:pPr lvl="1"/>
            <a:r>
              <a:rPr lang="en-US" dirty="0" smtClean="0"/>
              <a:t>3 - Always take from BINS tag.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46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System Parameter: InvDefaultPayor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Parameter Name:  </a:t>
            </a:r>
          </a:p>
          <a:p>
            <a:pPr lvl="1"/>
            <a:r>
              <a:rPr lang="en-US" dirty="0" smtClean="0"/>
              <a:t>InvDefaultPayor</a:t>
            </a:r>
          </a:p>
          <a:p>
            <a:r>
              <a:rPr lang="en-US" dirty="0" smtClean="0"/>
              <a:t>Parameter Description:  </a:t>
            </a:r>
          </a:p>
          <a:p>
            <a:pPr lvl="1"/>
            <a:r>
              <a:rPr lang="en-US" dirty="0" smtClean="0"/>
              <a:t>Determines to whom empty payor visits are invoiced</a:t>
            </a:r>
          </a:p>
          <a:p>
            <a:r>
              <a:rPr lang="en-US" dirty="0" smtClean="0"/>
              <a:t>Possible Values:  </a:t>
            </a:r>
          </a:p>
          <a:p>
            <a:pPr lvl="1"/>
            <a:r>
              <a:rPr lang="en-US" dirty="0" smtClean="0"/>
              <a:t>F - primary payor (Policy tab);</a:t>
            </a:r>
          </a:p>
          <a:p>
            <a:pPr lvl="1"/>
            <a:r>
              <a:rPr lang="en-US" dirty="0" smtClean="0"/>
              <a:t>I - first non-client; </a:t>
            </a:r>
          </a:p>
          <a:p>
            <a:pPr lvl="1"/>
            <a:r>
              <a:rPr lang="en-US" dirty="0" smtClean="0"/>
              <a:t>P - Private; </a:t>
            </a:r>
          </a:p>
          <a:p>
            <a:pPr lvl="1"/>
            <a:r>
              <a:rPr lang="en-US" dirty="0" smtClean="0"/>
              <a:t>E - generate IN81 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46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Overcoming Out-Reach Challenges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Payer Redirection Can Help Manage:</a:t>
            </a:r>
          </a:p>
          <a:p>
            <a:pPr lvl="1"/>
            <a:r>
              <a:rPr lang="en-US" dirty="0" smtClean="0"/>
              <a:t>Direct Billing Regulations and Anti Mark-Up Regulations</a:t>
            </a:r>
          </a:p>
          <a:p>
            <a:pPr lvl="2"/>
            <a:r>
              <a:rPr lang="en-US" dirty="0" smtClean="0"/>
              <a:t>NY/NJ/RI Direct Billing Laws</a:t>
            </a:r>
          </a:p>
          <a:p>
            <a:pPr lvl="1"/>
            <a:r>
              <a:rPr lang="en-US" dirty="0" smtClean="0"/>
              <a:t>Pathology/Cytology Billing Limitations by state</a:t>
            </a:r>
          </a:p>
          <a:p>
            <a:pPr lvl="1"/>
            <a:r>
              <a:rPr lang="en-US" dirty="0" smtClean="0"/>
              <a:t>Redirect specific tests TC/PC</a:t>
            </a:r>
          </a:p>
          <a:p>
            <a:pPr lvl="1"/>
            <a:r>
              <a:rPr lang="en-US" dirty="0" smtClean="0"/>
              <a:t>Statutorily Excluded services</a:t>
            </a:r>
          </a:p>
          <a:p>
            <a:pPr lvl="2"/>
            <a:r>
              <a:rPr lang="en-US" dirty="0" smtClean="0"/>
              <a:t>Bill with GY modifier</a:t>
            </a:r>
          </a:p>
          <a:p>
            <a:r>
              <a:rPr lang="en-US" dirty="0"/>
              <a:t>Clients who always or never want to be billed</a:t>
            </a:r>
          </a:p>
          <a:p>
            <a:pPr lvl="1"/>
            <a:r>
              <a:rPr lang="en-US" dirty="0"/>
              <a:t>Can be test </a:t>
            </a:r>
            <a:r>
              <a:rPr lang="en-US" dirty="0" smtClean="0"/>
              <a:t>specific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450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Payor Redirection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96999" y="3556000"/>
            <a:ext cx="2082801" cy="2726636"/>
          </a:xfrm>
        </p:spPr>
        <p:txBody>
          <a:bodyPr/>
          <a:lstStyle/>
          <a:p>
            <a:r>
              <a:rPr lang="en-US" sz="2400" dirty="0" smtClean="0"/>
              <a:t>Payor Type</a:t>
            </a:r>
          </a:p>
          <a:p>
            <a:r>
              <a:rPr lang="en-US" sz="2400" dirty="0" smtClean="0"/>
              <a:t>System</a:t>
            </a:r>
          </a:p>
          <a:p>
            <a:r>
              <a:rPr lang="en-US" sz="2400" dirty="0" smtClean="0"/>
              <a:t>Patient Type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4100" y="3568699"/>
            <a:ext cx="2476500" cy="2192321"/>
          </a:xfrm>
        </p:spPr>
        <p:txBody>
          <a:bodyPr/>
          <a:lstStyle/>
          <a:p>
            <a:r>
              <a:rPr lang="en-US" sz="2400" dirty="0" smtClean="0"/>
              <a:t>Clinic/Ward Type</a:t>
            </a:r>
          </a:p>
          <a:p>
            <a:r>
              <a:rPr lang="en-US" sz="2400" dirty="0" smtClean="0"/>
              <a:t>Region</a:t>
            </a:r>
          </a:p>
          <a:p>
            <a:r>
              <a:rPr lang="en-US" sz="2400" dirty="0" smtClean="0"/>
              <a:t>Facility</a:t>
            </a:r>
          </a:p>
          <a:p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21846" y="1790699"/>
            <a:ext cx="7631654" cy="800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thos Pro Regular" panose="04020505030E02020A04" pitchFamily="82" charset="0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68400" y="1511300"/>
            <a:ext cx="7874000" cy="1015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2800" dirty="0" smtClean="0">
                <a:solidFill>
                  <a:prstClr val="black"/>
                </a:solidFill>
                <a:latin typeface="Lithos Pro Regular" panose="04020505030E02020A04" pitchFamily="82" charset="0"/>
              </a:rPr>
              <a:t>Payor Redirection rules enable an automated change of payor based on any combination of the below criteria available in the grid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thos Pro Regular" panose="04020505030E02020A04" pitchFamily="82" charset="0"/>
              <a:ea typeface="+mj-ea"/>
              <a:cs typeface="+mj-cs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032500" y="3581400"/>
            <a:ext cx="2959100" cy="2726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</a:pPr>
            <a:r>
              <a:rPr lang="en-US" sz="2400" dirty="0" smtClean="0">
                <a:latin typeface="Lithos Pro Regular" panose="04020505030E02020A04" pitchFamily="82" charset="0"/>
              </a:rPr>
              <a:t>Test Type (Tech/Prof)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</a:pPr>
            <a:r>
              <a:rPr lang="en-US" sz="2400" dirty="0" smtClean="0">
                <a:latin typeface="Lithos Pro Regular" panose="04020505030E02020A04" pitchFamily="82" charset="0"/>
              </a:rPr>
              <a:t>Bill Class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</a:pPr>
            <a:r>
              <a:rPr lang="en-US" sz="2400" dirty="0" smtClean="0">
                <a:latin typeface="Lithos Pro Regular" panose="04020505030E02020A04" pitchFamily="82" charset="0"/>
              </a:rPr>
              <a:t>Patient Info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6200" y="2519364"/>
            <a:ext cx="7569200" cy="66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3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1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9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405" y="2943225"/>
            <a:ext cx="66103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Payor Redirection: Clinic Bill Routing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3183" y="1436026"/>
            <a:ext cx="7783834" cy="4500563"/>
          </a:xfrm>
        </p:spPr>
        <p:txBody>
          <a:bodyPr>
            <a:normAutofit/>
          </a:bodyPr>
          <a:lstStyle/>
          <a:p>
            <a:r>
              <a:rPr lang="en-US" dirty="0" smtClean="0"/>
              <a:t>Three new options were added to the “Clinic Type” condition in the Payor Redirection Setup grid that utilize the “Route Bill To” flag on the Clinic/Ward record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All Wards/Clinics defined as Route Bill to Client Billing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All Wards/Clinics defined as Route Bill to Nursing Home Census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All Wards/Clinics with Route Bill To Not Defined</a:t>
            </a: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8235" y="3328035"/>
            <a:ext cx="48387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245100" y="3302000"/>
            <a:ext cx="1511300" cy="2635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3052" y="4271328"/>
            <a:ext cx="25336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4957" y="4393248"/>
            <a:ext cx="29718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8292" y="4519930"/>
            <a:ext cx="22955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5-Point Star 18"/>
          <p:cNvSpPr/>
          <p:nvPr/>
        </p:nvSpPr>
        <p:spPr>
          <a:xfrm>
            <a:off x="5219700" y="4276211"/>
            <a:ext cx="99060" cy="83820"/>
          </a:xfrm>
          <a:prstGeom prst="star5">
            <a:avLst/>
          </a:prstGeom>
          <a:solidFill>
            <a:srgbClr val="E21E3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5219700" y="4401466"/>
            <a:ext cx="99060" cy="83820"/>
          </a:xfrm>
          <a:prstGeom prst="star5">
            <a:avLst/>
          </a:prstGeom>
          <a:solidFill>
            <a:srgbClr val="E21E3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5221131" y="4522909"/>
            <a:ext cx="99060" cy="83820"/>
          </a:xfrm>
          <a:prstGeom prst="star5">
            <a:avLst/>
          </a:prstGeom>
          <a:solidFill>
            <a:srgbClr val="E21E3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6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L 2.22222E-6 -0.17592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-0.00139 -0.18148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9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2.22222E-6 -0.18703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4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en-US" sz="7500" b="1" dirty="0" smtClean="0"/>
              <a:t>Nursing Home Census</a:t>
            </a:r>
            <a:br>
              <a:rPr lang="en-US" sz="7500" b="1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Payor Redirection – Test Level</a:t>
            </a:r>
            <a:endParaRPr lang="en-US" b="1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Commonly used Billing Rules include :</a:t>
            </a:r>
          </a:p>
          <a:p>
            <a:pPr lvl="1">
              <a:spcBef>
                <a:spcPts val="0"/>
              </a:spcBef>
            </a:pPr>
            <a:r>
              <a:rPr lang="en-US" sz="2800" dirty="0" smtClean="0">
                <a:solidFill>
                  <a:prstClr val="black"/>
                </a:solidFill>
              </a:rPr>
              <a:t>Code</a:t>
            </a:r>
          </a:p>
          <a:p>
            <a:pPr lvl="1">
              <a:spcBef>
                <a:spcPts val="0"/>
              </a:spcBef>
            </a:pPr>
            <a:r>
              <a:rPr lang="en-US" sz="2800" dirty="0" smtClean="0">
                <a:solidFill>
                  <a:prstClr val="black"/>
                </a:solidFill>
              </a:rPr>
              <a:t>Split to Components</a:t>
            </a:r>
          </a:p>
          <a:p>
            <a:pPr lvl="1">
              <a:spcBef>
                <a:spcPts val="0"/>
              </a:spcBef>
            </a:pPr>
            <a:r>
              <a:rPr lang="en-US" sz="2800" dirty="0" smtClean="0">
                <a:solidFill>
                  <a:prstClr val="black"/>
                </a:solidFill>
              </a:rPr>
              <a:t>Free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Rules used to redirect the payor at the test level include:</a:t>
            </a:r>
          </a:p>
          <a:p>
            <a:pPr lvl="1"/>
            <a:r>
              <a:rPr lang="en-US" sz="2800" dirty="0" smtClean="0">
                <a:solidFill>
                  <a:prstClr val="black"/>
                </a:solidFill>
              </a:rPr>
              <a:t>Bill to Ward/Clinic</a:t>
            </a:r>
          </a:p>
          <a:p>
            <a:pPr lvl="1"/>
            <a:r>
              <a:rPr lang="en-US" sz="2800" dirty="0" smtClean="0">
                <a:solidFill>
                  <a:prstClr val="black"/>
                </a:solidFill>
              </a:rPr>
              <a:t>Bill to Specified</a:t>
            </a:r>
          </a:p>
          <a:p>
            <a:endParaRPr 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9424" y="3305173"/>
            <a:ext cx="6781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095875" y="4164051"/>
            <a:ext cx="1000125" cy="1809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95875" y="4343400"/>
            <a:ext cx="1000125" cy="1809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95875" y="4543425"/>
            <a:ext cx="1000125" cy="1809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3405" y="5620914"/>
            <a:ext cx="10382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047553" y="6435183"/>
            <a:ext cx="1000125" cy="1809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54987" y="6542978"/>
            <a:ext cx="1000125" cy="1809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6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1.11111E-6 0.21528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785" y="357744"/>
            <a:ext cx="7822154" cy="1325563"/>
          </a:xfrm>
        </p:spPr>
        <p:txBody>
          <a:bodyPr/>
          <a:lstStyle/>
          <a:p>
            <a:r>
              <a:rPr lang="en-US" b="1" dirty="0" smtClean="0"/>
              <a:t>Payor Redirection – Test Level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5784" y="1667435"/>
            <a:ext cx="7776013" cy="450952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“Bill to </a:t>
            </a:r>
            <a:r>
              <a:rPr lang="en-US" sz="2800" dirty="0" smtClean="0"/>
              <a:t>Ward/Clinic”</a:t>
            </a:r>
          </a:p>
          <a:p>
            <a:pPr lvl="1"/>
            <a:r>
              <a:rPr lang="en-US" sz="2400" dirty="0" smtClean="0"/>
              <a:t>Allows redirection from the given payor to the Client account linked to the ordering ward/clinic .  If th</a:t>
            </a:r>
            <a:r>
              <a:rPr lang="en-US" dirty="0" smtClean="0"/>
              <a:t>e ordering clinic is not linked to a client account, invoicing error IN97 will be claimed. </a:t>
            </a:r>
          </a:p>
          <a:p>
            <a:r>
              <a:rPr lang="en-US" sz="2800" dirty="0" smtClean="0"/>
              <a:t>“Bill to Specified”</a:t>
            </a:r>
          </a:p>
          <a:p>
            <a:pPr lvl="1"/>
            <a:r>
              <a:rPr lang="en-US" sz="2400" dirty="0" smtClean="0"/>
              <a:t>Allows redirection from the given payor to any other specified payor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sz="2400" dirty="0" smtClean="0"/>
              <a:t>Remember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			.... Rules can be defined for specific clinics as well .... </a:t>
            </a:r>
            <a:endParaRPr lang="en-US" sz="2400" dirty="0" smtClean="0"/>
          </a:p>
        </p:txBody>
      </p:sp>
      <p:pic>
        <p:nvPicPr>
          <p:cNvPr id="1027" name="Picture 3" descr="C:\Users\annha\AppData\Local\Microsoft\Windows\Temporary Internet Files\Content.IE5\PAR6ICKC\Romanov-Light-bulb-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0019" y="4304714"/>
            <a:ext cx="899267" cy="9936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646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500" b="1" dirty="0" smtClean="0"/>
              <a:t>Client Payor Setup:</a:t>
            </a:r>
            <a:br>
              <a:rPr lang="en-US" sz="7500" b="1" dirty="0" smtClean="0"/>
            </a:br>
            <a:r>
              <a:rPr lang="en-US" sz="7500" b="1" dirty="0" smtClean="0"/>
              <a:t>Back to Basics</a:t>
            </a:r>
            <a:endParaRPr lang="en-US" sz="7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Leveraging Opportunities -Special Pricing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Client Special Prices– Price overrides</a:t>
            </a:r>
          </a:p>
          <a:p>
            <a:pPr lvl="1"/>
            <a:r>
              <a:rPr lang="en-US" dirty="0" smtClean="0"/>
              <a:t>Can be uploaded instead of keyed</a:t>
            </a:r>
          </a:p>
          <a:p>
            <a:pPr lvl="1"/>
            <a:r>
              <a:rPr lang="en-US" dirty="0" smtClean="0"/>
              <a:t>Expiration or Evergreen with annual review</a:t>
            </a:r>
          </a:p>
          <a:p>
            <a:r>
              <a:rPr lang="en-US" dirty="0" smtClean="0"/>
              <a:t>Pricing redirection</a:t>
            </a:r>
          </a:p>
          <a:p>
            <a:pPr lvl="1"/>
            <a:r>
              <a:rPr lang="en-US" dirty="0" smtClean="0"/>
              <a:t>Use for multi practice accounts with same pricing</a:t>
            </a:r>
          </a:p>
          <a:p>
            <a:r>
              <a:rPr lang="en-US" dirty="0" smtClean="0"/>
              <a:t>ATB Discounts </a:t>
            </a:r>
          </a:p>
          <a:p>
            <a:pPr lvl="1"/>
            <a:r>
              <a:rPr lang="en-US" dirty="0" smtClean="0"/>
              <a:t>Non discountable flag</a:t>
            </a:r>
          </a:p>
          <a:p>
            <a:pPr lvl="1"/>
            <a:r>
              <a:rPr lang="en-US" dirty="0" smtClean="0"/>
              <a:t>Keeps pricing logical – avoid big adjustments</a:t>
            </a:r>
          </a:p>
          <a:p>
            <a:r>
              <a:rPr lang="en-US" dirty="0" smtClean="0"/>
              <a:t>Can be used together to  provide a lot of flexibility in pricing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768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578" y="2964460"/>
            <a:ext cx="56578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Client Payor Setup Dialog:  </a:t>
            </a:r>
            <a:br>
              <a:rPr lang="en-US" b="1" dirty="0" smtClean="0"/>
            </a:br>
            <a:r>
              <a:rPr lang="en-US" b="1" dirty="0" smtClean="0"/>
              <a:t>Price Redirection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As with Billing Rules, Prices can be redirected to a master fee schedule or other specified payor..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Redirection is defined on the Billing Rules tab in Client setup.</a:t>
            </a:r>
            <a:endParaRPr lang="en-US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9334" y="5185022"/>
            <a:ext cx="2952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493818" y="5063012"/>
            <a:ext cx="2173185" cy="332509"/>
          </a:xfrm>
          <a:prstGeom prst="rect">
            <a:avLst/>
          </a:prstGeom>
          <a:noFill/>
          <a:ln w="19050">
            <a:solidFill>
              <a:srgbClr val="E21E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6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785" y="72924"/>
            <a:ext cx="7822154" cy="13255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Client Payor Setup Dialog:  </a:t>
            </a:r>
            <a:br>
              <a:rPr lang="en-US" sz="3200" b="1" dirty="0" smtClean="0"/>
            </a:br>
            <a:r>
              <a:rPr lang="en-US" sz="3200" b="1" dirty="0" smtClean="0"/>
              <a:t>Price Ratio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5784" y="1190360"/>
            <a:ext cx="7776013" cy="45095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Ratios are used to globally increase or decrease the redirected price for a test.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A ratio of 95% will apply a 5% discount to the redirected price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A ratio of 105% will apply a 5% increase to the redirected price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4961" y="2435555"/>
            <a:ext cx="56578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987636" y="4548251"/>
            <a:ext cx="1151907" cy="332509"/>
          </a:xfrm>
          <a:prstGeom prst="rect">
            <a:avLst/>
          </a:prstGeom>
          <a:noFill/>
          <a:ln w="19050">
            <a:solidFill>
              <a:srgbClr val="E21E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2333" y="5450011"/>
            <a:ext cx="4381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6732" y="5442919"/>
            <a:ext cx="5143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987636" y="5330044"/>
            <a:ext cx="1151907" cy="310735"/>
          </a:xfrm>
          <a:prstGeom prst="rect">
            <a:avLst/>
          </a:prstGeom>
          <a:noFill/>
          <a:ln w="19050">
            <a:solidFill>
              <a:srgbClr val="E21E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6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50509E-6 L -1.94444E-6 0.11332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accel="50000" decel="5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6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5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accel="50000" decel="50000" autoRev="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3" grpId="1" animBg="1"/>
      <p:bldP spid="13" grpId="2" animBg="1"/>
      <p:bldP spid="13" grpId="3" animBg="1"/>
      <p:bldP spid="13" grpId="4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Price Dialog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Redirected Prices with ratio applied can be seen in the price setup grid</a:t>
            </a:r>
          </a:p>
          <a:p>
            <a:r>
              <a:rPr lang="en-US" dirty="0" smtClean="0"/>
              <a:t>Select the redirected payor in the filter</a:t>
            </a:r>
          </a:p>
          <a:p>
            <a:r>
              <a:rPr lang="en-US" dirty="0" smtClean="0"/>
              <a:t>Select “Show Calculated Prices”</a:t>
            </a:r>
          </a:p>
          <a:p>
            <a:endParaRPr lang="en-US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3454" y="2735773"/>
            <a:ext cx="68008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4913" y="4067175"/>
            <a:ext cx="9048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267450" y="3990975"/>
            <a:ext cx="2266950" cy="7715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2125" y="3719513"/>
            <a:ext cx="68008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3275" y="4076700"/>
            <a:ext cx="1333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00512" y="4500563"/>
            <a:ext cx="3810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9963" y="4081463"/>
            <a:ext cx="11715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295649" y="4029075"/>
            <a:ext cx="1381125" cy="2381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00475" y="4333874"/>
            <a:ext cx="714376" cy="15144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37743E-6 L 4.72222E-6 0.14963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" presetClass="entr" presetSubtype="5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Price Dialog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Tests flagged as “No Disc.” are not subject to the price ratio</a:t>
            </a:r>
          </a:p>
          <a:p>
            <a:endParaRPr lang="en-US" dirty="0" smtClean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4084" y="2482541"/>
            <a:ext cx="68008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9687" y="3263900"/>
            <a:ext cx="3810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4611" y="2852428"/>
            <a:ext cx="124568" cy="12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6829425" y="3062474"/>
            <a:ext cx="666750" cy="15906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16899" y="3614924"/>
            <a:ext cx="6419850" cy="2762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67124" y="3657600"/>
            <a:ext cx="561975" cy="2095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 animBg="1"/>
      <p:bldP spid="17" grpId="1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119268"/>
            <a:ext cx="7886700" cy="86214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Leveraging Opportunities – Key Flags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7887" y="1825625"/>
            <a:ext cx="2950733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Canceled Components</a:t>
            </a:r>
          </a:p>
          <a:p>
            <a:pPr lvl="1"/>
            <a:r>
              <a:rPr lang="en-US" dirty="0" smtClean="0"/>
              <a:t>Keep CPT and Price</a:t>
            </a:r>
          </a:p>
          <a:p>
            <a:pPr lvl="1"/>
            <a:r>
              <a:rPr lang="en-US" dirty="0" smtClean="0"/>
              <a:t>KEEP CPT Split Price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9580" y="1658686"/>
            <a:ext cx="4541520" cy="451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4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Leveraging Opportunities – Key Flags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7887" y="1825625"/>
            <a:ext cx="2950733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Prompt Payment Discount</a:t>
            </a:r>
          </a:p>
          <a:p>
            <a:pPr lvl="1"/>
            <a:r>
              <a:rPr lang="en-US" dirty="0" smtClean="0"/>
              <a:t>Gives client a reason to pay quickly </a:t>
            </a:r>
          </a:p>
          <a:p>
            <a:pPr lvl="1"/>
            <a:r>
              <a:rPr lang="en-US" dirty="0" smtClean="0"/>
              <a:t>Positive collection approach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9580" y="1658686"/>
            <a:ext cx="4541520" cy="451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0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b="1" dirty="0" smtClean="0"/>
              <a:t>Nursing Home  - Required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order to begin using the Nursing Home Census Module,  System Parameters, Clinics and Insurance payors will need to be configured.</a:t>
            </a:r>
          </a:p>
          <a:p>
            <a:endParaRPr lang="en-US" dirty="0" smtClean="0"/>
          </a:p>
          <a:p>
            <a:pPr lvl="1"/>
            <a:r>
              <a:rPr lang="en-US" sz="2800" dirty="0" smtClean="0"/>
              <a:t>System Parameter:		</a:t>
            </a:r>
            <a:r>
              <a:rPr lang="en-US" sz="2800" dirty="0" err="1" smtClean="0"/>
              <a:t>CensusDaysHold</a:t>
            </a:r>
            <a:endParaRPr lang="en-US" sz="2800" dirty="0" smtClean="0"/>
          </a:p>
          <a:p>
            <a:pPr lvl="1"/>
            <a:r>
              <a:rPr lang="en-US" sz="2800" dirty="0" smtClean="0"/>
              <a:t>Clinic Flag:		Route Bill to Nursing Home Census</a:t>
            </a:r>
          </a:p>
          <a:p>
            <a:pPr lvl="1"/>
            <a:r>
              <a:rPr lang="en-US" sz="2800" dirty="0" smtClean="0"/>
              <a:t>Insurance  Flag:		Hold for Nursing Home Census</a:t>
            </a:r>
          </a:p>
        </p:txBody>
      </p:sp>
    </p:spTree>
    <p:extLst>
      <p:ext uri="{BB962C8B-B14F-4D97-AF65-F5344CB8AC3E}">
        <p14:creationId xmlns:p14="http://schemas.microsoft.com/office/powerpoint/2010/main" val="14564672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Client Payor Setup Dialog:</a:t>
            </a:r>
            <a:br>
              <a:rPr lang="en-US" b="1" dirty="0" smtClean="0"/>
            </a:br>
            <a:r>
              <a:rPr lang="en-US" b="1" dirty="0" smtClean="0"/>
              <a:t>Prompt Payment Discount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Prompt Payment discounts are added as payments are applied to a client statement period within the specified terms.</a:t>
            </a:r>
          </a:p>
          <a:p>
            <a:r>
              <a:rPr lang="en-US" dirty="0" smtClean="0"/>
              <a:t>To define a Prompt Payment Discount,  select the Flags tab, choose Prompt Payment Discount  and enter the desired information.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3562350"/>
            <a:ext cx="56673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563620" y="3591169"/>
            <a:ext cx="745588" cy="3094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43584" y="6291775"/>
            <a:ext cx="2458915" cy="2614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9425" y="3665538"/>
            <a:ext cx="6000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646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Client Payor Setup Dialog:</a:t>
            </a:r>
            <a:br>
              <a:rPr lang="en-US" b="1" dirty="0" smtClean="0"/>
            </a:br>
            <a:r>
              <a:rPr lang="en-US" b="1" dirty="0" smtClean="0"/>
              <a:t>Volume Discounts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Volume based discounts are calculated during the Month Close process for client accounts.  </a:t>
            </a:r>
          </a:p>
          <a:p>
            <a:r>
              <a:rPr lang="en-US" dirty="0" smtClean="0"/>
              <a:t>To add a volume rate and monthly minimum, select the ‘Flags’ tab in Client setup and enter the desired information.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9521" y="2654747"/>
            <a:ext cx="56578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474720" y="4149969"/>
            <a:ext cx="745588" cy="3094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01766" y="5301175"/>
            <a:ext cx="2213963" cy="5320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6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21184E-6 L -0.00122 -0.14454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72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500" b="1" dirty="0" smtClean="0"/>
              <a:t>Client Account Module</a:t>
            </a:r>
            <a:br>
              <a:rPr lang="en-US" sz="7500" b="1" dirty="0" smtClean="0"/>
            </a:br>
            <a:r>
              <a:rPr lang="en-US" sz="7500" b="1" dirty="0" smtClean="0"/>
              <a:t>(CAM)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785" y="245200"/>
            <a:ext cx="7822154" cy="874431"/>
          </a:xfrm>
        </p:spPr>
        <p:txBody>
          <a:bodyPr/>
          <a:lstStyle/>
          <a:p>
            <a:r>
              <a:rPr lang="en-US" b="1" dirty="0" smtClean="0"/>
              <a:t>CAM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5785" y="1161536"/>
            <a:ext cx="7776013" cy="450952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Client Account Module (CAM) is the SoftA/R application from which direct client billed activity originates.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9238" y="2551113"/>
            <a:ext cx="74009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6988" y="3021013"/>
            <a:ext cx="8858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3011488"/>
            <a:ext cx="8477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Invoi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79700" y="3300414"/>
            <a:ext cx="825500" cy="1068503"/>
          </a:xfrm>
          <a:prstGeom prst="rect">
            <a:avLst/>
          </a:prstGeom>
        </p:spPr>
      </p:pic>
      <p:pic>
        <p:nvPicPr>
          <p:cNvPr id="14" name="Picture 13" descr="Invoi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79700" y="3313114"/>
            <a:ext cx="825500" cy="1068503"/>
          </a:xfrm>
          <a:prstGeom prst="rect">
            <a:avLst/>
          </a:prstGeom>
        </p:spPr>
      </p:pic>
      <p:pic>
        <p:nvPicPr>
          <p:cNvPr id="15" name="Picture 14" descr="Invoi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79700" y="3313114"/>
            <a:ext cx="825500" cy="1068503"/>
          </a:xfrm>
          <a:prstGeom prst="rect">
            <a:avLst/>
          </a:prstGeom>
        </p:spPr>
      </p:pic>
      <p:pic>
        <p:nvPicPr>
          <p:cNvPr id="16" name="Picture 15" descr="Invoi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54300" y="3313114"/>
            <a:ext cx="825500" cy="1068503"/>
          </a:xfrm>
          <a:prstGeom prst="rect">
            <a:avLst/>
          </a:prstGeom>
        </p:spPr>
      </p:pic>
      <p:pic>
        <p:nvPicPr>
          <p:cNvPr id="17" name="Picture 16" descr="Invoi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54300" y="3313114"/>
            <a:ext cx="825500" cy="1068503"/>
          </a:xfrm>
          <a:prstGeom prst="rect">
            <a:avLst/>
          </a:prstGeom>
        </p:spPr>
      </p:pic>
      <p:pic>
        <p:nvPicPr>
          <p:cNvPr id="18" name="Picture 17" descr="Invoi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54300" y="3300414"/>
            <a:ext cx="825500" cy="106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6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16667  C 0 0.24133  0.069 0.33333  0.125 0.33333  L 0.25 0.33333  E" pathEditMode="relative" ptsTypes="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16667  C 0 0.24133  0.069 0.33333  0.125 0.33333  L 0.25 0.33333  E" pathEditMode="relative" ptsTypes="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16667  C 0 0.24133  0.069 0.33333  0.125 0.33333  L 0.25 0.33333  E" pathEditMode="relative" ptsTypes="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16667  C 0 0.24133  0.069 0.33333  0.125 0.33333  L 0.25 0.33333  E" pathEditMode="relative" ptsTypes="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16667  C 0 0.24133  0.069 0.33333  0.125 0.33333  L 0.25 0.33333  E" pathEditMode="relative" ptsTypes="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16667  C 0 0.24133  0.069 0.33333  0.125 0.33333  L 0.25 0.33333  E" pathEditMode="relative" ptsTypes="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CAM – Overview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47887" y="1809859"/>
            <a:ext cx="7783834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The “Client” tab provides demographic, contact and account information</a:t>
            </a:r>
          </a:p>
          <a:p>
            <a:pPr lvl="0"/>
            <a:r>
              <a:rPr lang="en-US" dirty="0" smtClean="0"/>
              <a:t>The “Account” tab provides an overview of the account including balance, minimum due, credits and a comprehensive transaction listing.</a:t>
            </a:r>
          </a:p>
          <a:p>
            <a:pPr lvl="0"/>
            <a:r>
              <a:rPr lang="en-US" dirty="0" smtClean="0"/>
              <a:t>The “Patients” tab displays outstanding patient invoices owed by the client and visits not yet invoiced.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225" y="2609850"/>
            <a:ext cx="72199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4475" y="2895600"/>
            <a:ext cx="72104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676400" y="4495800"/>
            <a:ext cx="6934200" cy="2362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18100" y="3175000"/>
            <a:ext cx="3390900" cy="1358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30400" y="3606800"/>
            <a:ext cx="1651000" cy="355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064000" y="3606800"/>
            <a:ext cx="1651000" cy="355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731000" y="3606800"/>
            <a:ext cx="1651000" cy="355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714500" y="4521200"/>
            <a:ext cx="6883400" cy="774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9225" y="2638425"/>
            <a:ext cx="72199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84 0.00278 L -0.03784 -0.14907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3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4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-1.66667E-6 -0.30926 " pathEditMode="relative" rAng="0" ptsTypes="AA">
                                      <p:cBhvr>
                                        <p:cTn id="1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4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5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9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0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CAM - Salesperson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5784" y="1667435"/>
            <a:ext cx="7776013" cy="450952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If there is a Salesperson linked to the Client payor, the sales and commission data is accessible through the “Salesperson” button on the ‘Client’ tab.</a:t>
            </a:r>
          </a:p>
          <a:p>
            <a:r>
              <a:rPr lang="en-US" sz="2000" dirty="0" smtClean="0"/>
              <a:t>The button provides access to the data from setup which includes Salesperson code, linked clinic, payor, doctor,  commission rate and effective/expiration </a:t>
            </a:r>
            <a:r>
              <a:rPr lang="en-US" dirty="0" smtClean="0"/>
              <a:t>dates.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1224" y="2846491"/>
            <a:ext cx="72390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122737"/>
            <a:ext cx="78486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2540000" y="4927600"/>
            <a:ext cx="1409700" cy="342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6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Leveraging Opportunities –Non-testing Revenue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“MIS” Codes</a:t>
            </a:r>
          </a:p>
          <a:p>
            <a:pPr lvl="1"/>
            <a:r>
              <a:rPr lang="en-US" dirty="0" smtClean="0"/>
              <a:t>Can use units and set price at $.01, $1to manage variable costs</a:t>
            </a:r>
          </a:p>
          <a:p>
            <a:r>
              <a:rPr lang="en-US" dirty="0" smtClean="0"/>
              <a:t>Billing for Cal-Pro and P/E Kits</a:t>
            </a:r>
          </a:p>
          <a:p>
            <a:r>
              <a:rPr lang="en-US" dirty="0" smtClean="0"/>
              <a:t>Billing for Expedited Shipping Charges</a:t>
            </a:r>
          </a:p>
          <a:p>
            <a:r>
              <a:rPr lang="en-US" dirty="0" smtClean="0"/>
              <a:t>Billing for Tubes/supplies to international customers</a:t>
            </a:r>
          </a:p>
          <a:p>
            <a:r>
              <a:rPr lang="en-US" dirty="0" smtClean="0"/>
              <a:t>A/R transfer for Billing Consolidation</a:t>
            </a:r>
          </a:p>
          <a:p>
            <a:r>
              <a:rPr lang="en-US" dirty="0" smtClean="0"/>
              <a:t>Billing for seminars and books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840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9550" y="2571750"/>
            <a:ext cx="72961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4485" y="5367564"/>
            <a:ext cx="35623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9593" y="5399088"/>
            <a:ext cx="15621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CAM – Non Testing Revenue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 Testing Revenue can be added to the client account through the Transaction Menu in CAM.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993900" y="2781300"/>
            <a:ext cx="1028700" cy="279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08200" y="5372100"/>
            <a:ext cx="2057400" cy="342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851275" y="5791200"/>
            <a:ext cx="2057400" cy="342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CAM – Non Testing Revenue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 account transaction dialog provides the ability to add the amount, description, date and comment to further  describe the charge.</a:t>
            </a:r>
          </a:p>
        </p:txBody>
      </p:sp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8333" y="2954655"/>
            <a:ext cx="54006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8488" y="3438525"/>
            <a:ext cx="3143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3650" y="3752850"/>
            <a:ext cx="6096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4288" y="3735388"/>
            <a:ext cx="6191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68800" y="3454400"/>
            <a:ext cx="3429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3873500" y="3403600"/>
            <a:ext cx="882650" cy="1905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9050" y="3732213"/>
            <a:ext cx="10668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2520950" y="3702050"/>
            <a:ext cx="1270000" cy="1841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0000" y="3744913"/>
            <a:ext cx="571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6140450" y="3714750"/>
            <a:ext cx="876300" cy="1841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470150" y="3937000"/>
            <a:ext cx="241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Additional information about the charge</a:t>
            </a:r>
            <a:endParaRPr lang="en-US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27300" y="3937000"/>
            <a:ext cx="3143250" cy="4381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7" grpId="0" animBg="1"/>
      <p:bldP spid="28" grpId="0"/>
      <p:bldP spid="2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500" b="1" dirty="0" smtClean="0"/>
              <a:t>Statements and Reports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System Parameter:  </a:t>
            </a:r>
            <a:r>
              <a:rPr lang="en-US" b="1" dirty="0" err="1" smtClean="0"/>
              <a:t>CensusDaysHold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Parameter Name:  </a:t>
            </a:r>
          </a:p>
          <a:p>
            <a:pPr lvl="1"/>
            <a:r>
              <a:rPr lang="en-US" dirty="0" err="1" smtClean="0"/>
              <a:t>CensusDaysHold</a:t>
            </a:r>
            <a:r>
              <a:rPr lang="en-US" dirty="0" smtClean="0"/>
              <a:t> </a:t>
            </a:r>
          </a:p>
          <a:p>
            <a:r>
              <a:rPr lang="en-US" dirty="0" smtClean="0"/>
              <a:t>Parameter Description:  </a:t>
            </a:r>
          </a:p>
          <a:p>
            <a:pPr lvl="1"/>
            <a:r>
              <a:rPr lang="en-US" dirty="0" smtClean="0"/>
              <a:t>Determines the number of days to hold a visit from invoicing for Nursing Home Census. </a:t>
            </a:r>
          </a:p>
          <a:p>
            <a:r>
              <a:rPr lang="en-US" dirty="0" smtClean="0"/>
              <a:t>Value:  </a:t>
            </a:r>
          </a:p>
          <a:p>
            <a:pPr lvl="1"/>
            <a:r>
              <a:rPr lang="en-US" dirty="0" smtClean="0"/>
              <a:t>Represents the number of days to hold a visit from invoicing.  Once the number of days defined in the system parameter has passed, the visit will qualify for invoicing jobs that include visits with expired holds.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46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Leveraging Opportunities – Client Statements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Consolidated Billing for large practices</a:t>
            </a:r>
          </a:p>
          <a:p>
            <a:pPr lvl="1"/>
            <a:r>
              <a:rPr lang="en-US" dirty="0" smtClean="0"/>
              <a:t>Assigning multiple Doctors to a single ward</a:t>
            </a:r>
          </a:p>
          <a:p>
            <a:pPr lvl="1"/>
            <a:r>
              <a:rPr lang="en-US" dirty="0" smtClean="0"/>
              <a:t>Single bill – custom sort</a:t>
            </a:r>
          </a:p>
          <a:p>
            <a:r>
              <a:rPr lang="en-US" dirty="0" smtClean="0"/>
              <a:t>Multiple Statement formats</a:t>
            </a:r>
          </a:p>
          <a:p>
            <a:pPr lvl="1"/>
            <a:r>
              <a:rPr lang="en-US" dirty="0" smtClean="0"/>
              <a:t>Different types for different clients</a:t>
            </a:r>
          </a:p>
          <a:p>
            <a:pPr lvl="1"/>
            <a:r>
              <a:rPr lang="en-US" dirty="0" smtClean="0"/>
              <a:t>US Vs UK Customers</a:t>
            </a:r>
          </a:p>
          <a:p>
            <a:pPr lvl="1"/>
            <a:r>
              <a:rPr lang="en-US" dirty="0" smtClean="0"/>
              <a:t>CPT Codes Y/N?</a:t>
            </a:r>
          </a:p>
          <a:p>
            <a:pPr lvl="1"/>
            <a:r>
              <a:rPr lang="en-US" dirty="0" smtClean="0"/>
              <a:t>PDF/Excel output</a:t>
            </a:r>
          </a:p>
          <a:p>
            <a:r>
              <a:rPr lang="en-US" dirty="0"/>
              <a:t>Nursing Home Part A and Part </a:t>
            </a:r>
            <a:r>
              <a:rPr lang="en-US" dirty="0" smtClean="0"/>
              <a:t>B</a:t>
            </a:r>
          </a:p>
          <a:p>
            <a:pPr lvl="1"/>
            <a:r>
              <a:rPr lang="en-US" dirty="0" smtClean="0"/>
              <a:t>Mid month and special billing cycles</a:t>
            </a:r>
            <a:endParaRPr lang="en-US" dirty="0"/>
          </a:p>
          <a:p>
            <a:pPr lvl="1"/>
            <a:r>
              <a:rPr lang="en-US" dirty="0"/>
              <a:t>Timely and accurate cost report crucial to NH cash flow- and yours!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28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Client Payor Setup Dialog:</a:t>
            </a:r>
            <a:br>
              <a:rPr lang="en-US" b="1" dirty="0" smtClean="0"/>
            </a:br>
            <a:r>
              <a:rPr lang="en-US" b="1" dirty="0" smtClean="0"/>
              <a:t>Clinics and Doctors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Clinics and Doctors button, available in Client setup, provides the ability to link doctor and clinic records to a billable client account.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3793" y="3139637"/>
            <a:ext cx="56578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328745" y="3704897"/>
            <a:ext cx="1135117" cy="2207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0538" y="4903678"/>
            <a:ext cx="61055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Client Payor Setup – Billing Flags</a:t>
            </a:r>
            <a:br>
              <a:rPr lang="en-US" b="1" dirty="0" smtClean="0"/>
            </a:br>
            <a:r>
              <a:rPr lang="en-US" b="1" dirty="0" smtClean="0"/>
              <a:t>Panel Billing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Panel Billing option provides the ability to display components of a group test that is billed at the panel level.</a:t>
            </a:r>
          </a:p>
          <a:p>
            <a:r>
              <a:rPr lang="en-US" dirty="0" smtClean="0"/>
              <a:t>When “Do not include components” is selected, Group Tests (billed at code) will appear on the client statement without their components.</a:t>
            </a:r>
          </a:p>
          <a:p>
            <a:endParaRPr lang="en-US" dirty="0" smtClean="0"/>
          </a:p>
          <a:p>
            <a:r>
              <a:rPr lang="en-US" dirty="0" smtClean="0"/>
              <a:t>When “Include components” is selected, Group Tests (billed at code) will appear on the client statement along with their components.</a:t>
            </a:r>
          </a:p>
          <a:p>
            <a:endParaRPr lang="en-US" dirty="0" smtClean="0"/>
          </a:p>
          <a:p>
            <a:r>
              <a:rPr lang="en-US" dirty="0" smtClean="0"/>
              <a:t>In order to utilize this feature, the value of the system parameter, InvPanelBillingCode, must be used as the CPT code in the billing rule for the Group Test.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4309" y="2655841"/>
            <a:ext cx="564832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667000" y="5943600"/>
            <a:ext cx="2438400" cy="355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-0.00277 -0.12222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6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5 0.00394 L 0.00955 -0.13125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5 0.00394 L 0.00955 -0.13125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846" y="288675"/>
            <a:ext cx="7822154" cy="1070863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Client Payor Setup –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Billing </a:t>
            </a:r>
            <a:r>
              <a:rPr lang="en-US" sz="3200" b="1" dirty="0" smtClean="0"/>
              <a:t>Flags</a:t>
            </a:r>
            <a:br>
              <a:rPr lang="en-US" sz="3200" b="1" dirty="0" smtClean="0"/>
            </a:br>
            <a:r>
              <a:rPr lang="en-US" sz="3200" b="1" dirty="0" smtClean="0"/>
              <a:t>Billing Cycle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2450" y="1848344"/>
            <a:ext cx="7776013" cy="45095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b="1" dirty="0" smtClean="0"/>
              <a:t>Billing Cycle</a:t>
            </a:r>
          </a:p>
          <a:p>
            <a:pPr lvl="1">
              <a:spcBef>
                <a:spcPts val="0"/>
              </a:spcBef>
              <a:buSzPct val="50000"/>
              <a:buFont typeface="Wingdings" pitchFamily="2" charset="2"/>
              <a:buChar char="Ø"/>
            </a:pPr>
            <a:r>
              <a:rPr lang="en-US" sz="2000" dirty="0" smtClean="0"/>
              <a:t>Monthly</a:t>
            </a:r>
          </a:p>
          <a:p>
            <a:pPr lvl="1">
              <a:spcBef>
                <a:spcPts val="0"/>
              </a:spcBef>
              <a:buSzPct val="50000"/>
              <a:buFont typeface="Wingdings" pitchFamily="2" charset="2"/>
              <a:buChar char="Ø"/>
            </a:pPr>
            <a:r>
              <a:rPr lang="en-US" sz="2000" dirty="0" smtClean="0"/>
              <a:t>Weekly</a:t>
            </a:r>
          </a:p>
          <a:p>
            <a:pPr lvl="1">
              <a:spcBef>
                <a:spcPts val="0"/>
              </a:spcBef>
              <a:buSzPct val="50000"/>
              <a:buFont typeface="Wingdings" pitchFamily="2" charset="2"/>
              <a:buChar char="Ø"/>
            </a:pPr>
            <a:r>
              <a:rPr lang="en-US" sz="2000" dirty="0" smtClean="0"/>
              <a:t>Weekly + M.E.</a:t>
            </a:r>
          </a:p>
          <a:p>
            <a:pPr lvl="1">
              <a:spcBef>
                <a:spcPts val="0"/>
              </a:spcBef>
              <a:buSzPct val="50000"/>
              <a:buFont typeface="Wingdings" pitchFamily="2" charset="2"/>
              <a:buChar char="Ø"/>
            </a:pPr>
            <a:r>
              <a:rPr lang="en-US" sz="2000" dirty="0" smtClean="0"/>
              <a:t>Days 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750" y="1891140"/>
            <a:ext cx="56197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1974" y="5485802"/>
            <a:ext cx="16764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2056" y="5513636"/>
            <a:ext cx="16764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0589" y="5516459"/>
            <a:ext cx="16573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557652" y="5427023"/>
            <a:ext cx="950026" cy="3087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46519" y="5723164"/>
            <a:ext cx="1783278" cy="3087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31881" y="5977864"/>
            <a:ext cx="1783278" cy="3087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531922" y="6219082"/>
            <a:ext cx="1783278" cy="3087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422900" y="5283200"/>
            <a:ext cx="1993900" cy="1320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6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4" grpId="0" animBg="1"/>
      <p:bldP spid="15" grpId="0" animBg="1"/>
      <p:bldP spid="15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APEX Reports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Current Prices Report</a:t>
            </a:r>
          </a:p>
          <a:p>
            <a:pPr lvl="1"/>
            <a:r>
              <a:rPr lang="en-US" dirty="0" smtClean="0"/>
              <a:t>Provides the price schedule and billable codes for the requested payor, utilizing price redirections and ratio, where defined. </a:t>
            </a:r>
            <a:endParaRPr lang="en-US" dirty="0"/>
          </a:p>
        </p:txBody>
      </p:sp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7988" y="3163888"/>
            <a:ext cx="66008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7099300" y="3454400"/>
            <a:ext cx="1054100" cy="16764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6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APEX Reports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Test Volume by Clinic</a:t>
            </a:r>
          </a:p>
          <a:p>
            <a:pPr lvl="1"/>
            <a:r>
              <a:rPr lang="en-US" dirty="0" smtClean="0"/>
              <a:t>Provides invoiced test counts by Ordering Clinic for a user defined set of criteria.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0854" y="3002417"/>
            <a:ext cx="764857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APEX Reports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Test Volume by Dr</a:t>
            </a:r>
          </a:p>
          <a:p>
            <a:pPr lvl="1"/>
            <a:r>
              <a:rPr lang="en-US" dirty="0" smtClean="0"/>
              <a:t>Provides invoiced test counts by Requesting or Performing Doctor for a user defined set of criteria.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7605" y="3024420"/>
            <a:ext cx="774382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APEX Reports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Error Report</a:t>
            </a:r>
          </a:p>
          <a:p>
            <a:pPr lvl="1"/>
            <a:r>
              <a:rPr lang="en-US" dirty="0" smtClean="0"/>
              <a:t>The APEX Errors Report qualifies the same errors that are available from the Job Manager Error Logs in a comprehensive, easy to view format that is exportable to excel.  </a:t>
            </a:r>
          </a:p>
          <a:p>
            <a:pPr lvl="1"/>
            <a:r>
              <a:rPr lang="en-US" dirty="0" smtClean="0"/>
              <a:t>The output contains both requesting doctor and ordering clinic to assist in the follow up for missing information required for billing.</a:t>
            </a:r>
          </a:p>
          <a:p>
            <a:pPr lvl="1"/>
            <a:endParaRPr lang="en-US" b="1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4137" y="3286125"/>
            <a:ext cx="7656513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359400" y="3594100"/>
            <a:ext cx="609600" cy="2870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92800" y="3594100"/>
            <a:ext cx="609600" cy="2870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00139 L 0.00521 -0.12917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054350"/>
            <a:ext cx="54864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Clinic Setup Flags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order to qualify for the Nursing Home Census Module, the “Route Bill To” option on the Clinic setup record must be set to “Nursing Home Census”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5168174" y="3873863"/>
            <a:ext cx="2119086" cy="3338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6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6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Insurance Payor Setup– Dialog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complete the qualification requirement for the Nursing Home Census Module, the payor on the visit must have its ‘Hold’ flag set to Nursing Home Census.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3263" y="2984500"/>
            <a:ext cx="56292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238500" y="6159500"/>
            <a:ext cx="2654300" cy="2921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632200" y="2946400"/>
            <a:ext cx="0" cy="32385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46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en-US" sz="7500" b="1" dirty="0" smtClean="0"/>
              <a:t>Nursing Home</a:t>
            </a:r>
            <a:br>
              <a:rPr lang="en-US" sz="7500" b="1" dirty="0" smtClean="0"/>
            </a:br>
            <a:r>
              <a:rPr lang="en-US" sz="7500" b="1" dirty="0" smtClean="0"/>
              <a:t>Pulling it all Together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b="1" dirty="0" smtClean="0"/>
              <a:t>Bill Routing to Nursing Home Census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5784" y="1667435"/>
            <a:ext cx="7776013" cy="450952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Visits in SoftA/R are placed on hold for the number of days defined in the system parameter, </a:t>
            </a:r>
            <a:r>
              <a:rPr lang="en-US" dirty="0" err="1" smtClean="0"/>
              <a:t>CensusDaysHold</a:t>
            </a:r>
            <a:r>
              <a:rPr lang="en-US" dirty="0" smtClean="0"/>
              <a:t> and qualify for the Nursing Home Census Module when the ordering Clinic is set up for Nursing Home routing and:</a:t>
            </a:r>
          </a:p>
          <a:p>
            <a:pPr lvl="1"/>
            <a:r>
              <a:rPr lang="en-US" sz="2800" dirty="0" smtClean="0"/>
              <a:t>The visit does not contain a primary payor</a:t>
            </a:r>
          </a:p>
          <a:p>
            <a:pPr lvl="1">
              <a:buNone/>
            </a:pPr>
            <a:r>
              <a:rPr lang="en-US" sz="2800" dirty="0" smtClean="0"/>
              <a:t>		OR</a:t>
            </a:r>
          </a:p>
          <a:p>
            <a:pPr lvl="1"/>
            <a:r>
              <a:rPr lang="en-US" sz="2800" dirty="0" smtClean="0"/>
              <a:t>The visit primary payor has its ‘Hold’ flag set to Nursing Home Census</a:t>
            </a:r>
          </a:p>
        </p:txBody>
      </p:sp>
    </p:spTree>
    <p:extLst>
      <p:ext uri="{BB962C8B-B14F-4D97-AF65-F5344CB8AC3E}">
        <p14:creationId xmlns:p14="http://schemas.microsoft.com/office/powerpoint/2010/main" val="145646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b="1" dirty="0" smtClean="0"/>
              <a:t>Patient Account Module:</a:t>
            </a:r>
            <a:br>
              <a:rPr lang="en-US" b="1" dirty="0" smtClean="0"/>
            </a:br>
            <a:r>
              <a:rPr lang="en-US" b="1" dirty="0" smtClean="0"/>
              <a:t>Visit on Hold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a visit is on hold for Census, the visit status indicator will display a stoplight.  When selected, the release date and hold reason are displayed</a:t>
            </a:r>
          </a:p>
          <a:p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3046795"/>
            <a:ext cx="657225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8436" y="4010140"/>
            <a:ext cx="2895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816100" y="4216400"/>
            <a:ext cx="571500" cy="342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2387600" y="4381500"/>
            <a:ext cx="889000" cy="63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4672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4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23089&quot;&gt;&lt;/object&gt;&lt;object type=&quot;2&quot; unique_id=&quot;23090&quot;&gt;&lt;object type=&quot;3&quot; unique_id=&quot;23091&quot;&gt;&lt;property id=&quot;20148&quot; value=&quot;5&quot;/&gt;&lt;property id=&quot;20300&quot; value=&quot;Slide 1&quot;/&gt;&lt;property id=&quot;20307&quot; value=&quot;256&quot;/&gt;&lt;/object&gt;&lt;object type=&quot;3&quot; unique_id=&quot;23156&quot;&gt;&lt;property id=&quot;20148&quot; value=&quot;5&quot;/&gt;&lt;property id=&quot;20300&quot; value=&quot;Slide 2&quot;/&gt;&lt;property id=&quot;20307&quot; value=&quot;257&quot;/&gt;&lt;/object&gt;&lt;object type=&quot;3&quot; unique_id=&quot;23157&quot;&gt;&lt;property id=&quot;20148&quot; value=&quot;5&quot;/&gt;&lt;property id=&quot;20300&quot; value=&quot;Slide 3&quot;/&gt;&lt;property id=&quot;20307&quot; value=&quot;258&quot;/&gt;&lt;/object&gt;&lt;object type=&quot;3&quot; unique_id=&quot;23158&quot;&gt;&lt;property id=&quot;20148&quot; value=&quot;5&quot;/&gt;&lt;property id=&quot;20300&quot; value=&quot;Slide 4&quot;/&gt;&lt;property id=&quot;20307&quot; value=&quot;259&quot;/&gt;&lt;/object&gt;&lt;object type=&quot;3&quot; unique_id=&quot;23159&quot;&gt;&lt;property id=&quot;20148&quot; value=&quot;5&quot;/&gt;&lt;property id=&quot;20300&quot; value=&quot;Slide 5&quot;/&gt;&lt;property id=&quot;20307&quot; value=&quot;26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5180</TotalTime>
  <Words>1717</Words>
  <Application>Microsoft Office PowerPoint</Application>
  <PresentationFormat>On-screen Show (4:3)</PresentationFormat>
  <Paragraphs>221</Paragraphs>
  <Slides>47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Lithos Pro Regular</vt:lpstr>
      <vt:lpstr>Tahoma</vt:lpstr>
      <vt:lpstr>Wingdings</vt:lpstr>
      <vt:lpstr>Office Theme</vt:lpstr>
      <vt:lpstr>Champions of Innovation</vt:lpstr>
      <vt:lpstr>Nursing Home Census </vt:lpstr>
      <vt:lpstr>Nursing Home  - Required Setup</vt:lpstr>
      <vt:lpstr>System Parameter:  CensusDaysHold</vt:lpstr>
      <vt:lpstr>Clinic Setup Flags</vt:lpstr>
      <vt:lpstr>Insurance Payor Setup– Dialog</vt:lpstr>
      <vt:lpstr>Nursing Home Pulling it all Together</vt:lpstr>
      <vt:lpstr>Bill Routing to Nursing Home Census</vt:lpstr>
      <vt:lpstr>Patient Account Module: Visit on Hold</vt:lpstr>
      <vt:lpstr>Nursing Home Census Module:</vt:lpstr>
      <vt:lpstr>Nursing Home Census Worklist</vt:lpstr>
      <vt:lpstr>Payor Determination </vt:lpstr>
      <vt:lpstr>System Parameters</vt:lpstr>
      <vt:lpstr>System Parameter:  PostingAccount</vt:lpstr>
      <vt:lpstr>System Parameter:  PostingVisitPayor</vt:lpstr>
      <vt:lpstr>System Parameter: InvDefaultPayor</vt:lpstr>
      <vt:lpstr>Overcoming Out-Reach Challenges</vt:lpstr>
      <vt:lpstr>Payor Redirection</vt:lpstr>
      <vt:lpstr>Payor Redirection: Clinic Bill Routing</vt:lpstr>
      <vt:lpstr>Payor Redirection – Test Level</vt:lpstr>
      <vt:lpstr>Payor Redirection – Test Level</vt:lpstr>
      <vt:lpstr>Client Payor Setup: Back to Basics</vt:lpstr>
      <vt:lpstr>Leveraging Opportunities -Special Pricing</vt:lpstr>
      <vt:lpstr>Client Payor Setup Dialog:   Price Redirection</vt:lpstr>
      <vt:lpstr>Client Payor Setup Dialog:   Price Ratio</vt:lpstr>
      <vt:lpstr>Price Dialog</vt:lpstr>
      <vt:lpstr>Price Dialog</vt:lpstr>
      <vt:lpstr>Leveraging Opportunities – Key Flags</vt:lpstr>
      <vt:lpstr>Leveraging Opportunities – Key Flags</vt:lpstr>
      <vt:lpstr>Client Payor Setup Dialog: Prompt Payment Discount</vt:lpstr>
      <vt:lpstr>Client Payor Setup Dialog: Volume Discounts</vt:lpstr>
      <vt:lpstr>Client Account Module (CAM)</vt:lpstr>
      <vt:lpstr>CAM</vt:lpstr>
      <vt:lpstr>CAM – Overview</vt:lpstr>
      <vt:lpstr>CAM - Salesperson</vt:lpstr>
      <vt:lpstr>Leveraging Opportunities –Non-testing Revenue</vt:lpstr>
      <vt:lpstr>CAM – Non Testing Revenue</vt:lpstr>
      <vt:lpstr>CAM – Non Testing Revenue</vt:lpstr>
      <vt:lpstr>Statements and Reports </vt:lpstr>
      <vt:lpstr>Leveraging Opportunities – Client Statements</vt:lpstr>
      <vt:lpstr>Client Payor Setup Dialog: Clinics and Doctors</vt:lpstr>
      <vt:lpstr>Client Payor Setup – Billing Flags Panel Billing</vt:lpstr>
      <vt:lpstr>Client Payor Setup –  Billing Flags Billing Cycle</vt:lpstr>
      <vt:lpstr>APEX Reports</vt:lpstr>
      <vt:lpstr>APEX Reports</vt:lpstr>
      <vt:lpstr>APEX Reports</vt:lpstr>
      <vt:lpstr>APEX Reports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 Pettis</dc:creator>
  <cp:lastModifiedBy>Myra Pettis</cp:lastModifiedBy>
  <cp:revision>379</cp:revision>
  <dcterms:created xsi:type="dcterms:W3CDTF">2016-01-07T19:32:07Z</dcterms:created>
  <dcterms:modified xsi:type="dcterms:W3CDTF">2016-04-29T16:22:40Z</dcterms:modified>
</cp:coreProperties>
</file>